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DSF-FA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CZN-NFU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delightex.com/CDY-TM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quizizz.com/admin/quiz/66f0b83bd6563e6edb1ca847?source=quiz_share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du.cospaces.io/NTY-BCU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f7b6d8077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f7b6d8077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7b6d8077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7b6d8077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7b6d8077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7b6d8077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f7b6d8077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f7b6d8077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f7b6d8077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f7b6d8077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5213e6c4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5213e6c4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568f276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f568f276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568f276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f568f276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568f276e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568f276e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b566252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b566252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this link Via Google Classroom for the </a:t>
            </a:r>
            <a:r>
              <a:rPr lang="en-GB"/>
              <a:t>template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https://edu.delightex.com/DSF-FAL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f568f276e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f568f276e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beyond VR gaming, how can it be </a:t>
            </a:r>
            <a:r>
              <a:rPr lang="en-GB"/>
              <a:t>useful</a:t>
            </a:r>
            <a:r>
              <a:rPr lang="en-GB"/>
              <a:t> in other industries?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7b566252b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7b566252b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template to Google Classroom: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https://edu.delightex.com/CZN-NFU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b566252b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b566252b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the template via Google Classroom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https://edu.delightex.com/CDY-TMS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7b566252b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7b566252b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7df615f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7df615f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b566252b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7b566252b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7b566252b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7b566252b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7df615fe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7df615fe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b566252b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b566252b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b566252b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b566252b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5888fbe5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5888fbe5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5575307c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5575307c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73fc7043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873fc7043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873fc7043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873fc7043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cda9053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cda9053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0e1eff87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0e1eff87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73fc7043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73fc7043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873fc7043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873fc7043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https://quizizz.com/admin/quiz/66f0b83bd6563e6edb1ca847?source=quiz_share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f5575307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f5575307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https://edu.cospaces.io/NTY-BCU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 Via Google Classroom -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85213e6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85213e6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b566252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7b566252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568f27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568f27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how to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7b6d807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7b6d807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7b6d8077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7b6d8077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1: Getting to know VR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3974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Animations 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83525" y="12342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Right </a:t>
            </a:r>
            <a:r>
              <a:rPr lang="en-GB" sz="2100">
                <a:solidFill>
                  <a:schemeClr val="dk1"/>
                </a:solidFill>
              </a:rPr>
              <a:t>click</a:t>
            </a:r>
            <a:r>
              <a:rPr lang="en-GB" sz="2100">
                <a:solidFill>
                  <a:schemeClr val="dk1"/>
                </a:solidFill>
              </a:rPr>
              <a:t> and apply animation (This is NOT coding)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52799" cy="3649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2"/>
          <p:cNvCxnSpPr>
            <a:stCxn id="138" idx="3"/>
          </p:cNvCxnSpPr>
          <p:nvPr/>
        </p:nvCxnSpPr>
        <p:spPr>
          <a:xfrm flipH="1" rot="10800000">
            <a:off x="4358225" y="1604325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025" y="2388709"/>
            <a:ext cx="2988299" cy="2588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3524325" y="382912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an animation for sea creature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075" y="182001"/>
            <a:ext cx="3458424" cy="35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15177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oding 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33482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code and code with </a:t>
            </a:r>
            <a:r>
              <a:rPr b="1" lang="en-GB" sz="2100">
                <a:solidFill>
                  <a:schemeClr val="dk1"/>
                </a:solidFill>
              </a:rPr>
              <a:t>BLOCKS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50" name="Google Shape;150;p23"/>
          <p:cNvCxnSpPr>
            <a:stCxn id="149" idx="3"/>
          </p:cNvCxnSpPr>
          <p:nvPr/>
        </p:nvCxnSpPr>
        <p:spPr>
          <a:xfrm flipH="1" rot="10800000">
            <a:off x="4286400" y="1704875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075" y="3903600"/>
            <a:ext cx="275272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864000" y="4081075"/>
            <a:ext cx="28701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Go to the code tab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53" name="Google Shape;153;p23"/>
          <p:cNvCxnSpPr/>
          <p:nvPr/>
        </p:nvCxnSpPr>
        <p:spPr>
          <a:xfrm flipH="1" rot="10800000">
            <a:off x="3077850" y="4601450"/>
            <a:ext cx="2988300" cy="192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326" y="944575"/>
            <a:ext cx="6458776" cy="320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963200" y="1660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Coding </a:t>
            </a:r>
            <a:r>
              <a:rPr lang="en-GB" sz="2100">
                <a:solidFill>
                  <a:schemeClr val="dk1"/>
                </a:solidFill>
              </a:rPr>
              <a:t>panel</a:t>
            </a:r>
            <a:r>
              <a:rPr lang="en-GB" sz="2100">
                <a:solidFill>
                  <a:schemeClr val="dk1"/>
                </a:solidFill>
              </a:rPr>
              <a:t> and run (play) button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0" name="Google Shape;160;p24"/>
          <p:cNvCxnSpPr>
            <a:stCxn id="159" idx="3"/>
          </p:cNvCxnSpPr>
          <p:nvPr/>
        </p:nvCxnSpPr>
        <p:spPr>
          <a:xfrm>
            <a:off x="4937900" y="555325"/>
            <a:ext cx="284400" cy="14880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225950" y="4317675"/>
            <a:ext cx="28701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Code block library 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62" name="Google Shape;162;p24"/>
          <p:cNvCxnSpPr/>
          <p:nvPr/>
        </p:nvCxnSpPr>
        <p:spPr>
          <a:xfrm flipH="1" rot="10800000">
            <a:off x="1356400" y="3544275"/>
            <a:ext cx="894300" cy="792600"/>
          </a:xfrm>
          <a:prstGeom prst="straightConnector1">
            <a:avLst/>
          </a:prstGeom>
          <a:noFill/>
          <a:ln cap="flat" cmpd="sng" w="762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challenge</a:t>
            </a:r>
            <a:endParaRPr b="1"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Combine the different blocks to make the sea creature </a:t>
            </a:r>
            <a:r>
              <a:rPr b="1" lang="en-GB" sz="1800">
                <a:solidFill>
                  <a:schemeClr val="dk1"/>
                </a:solidFill>
              </a:rPr>
              <a:t>perform</a:t>
            </a:r>
            <a:r>
              <a:rPr b="1" lang="en-GB" sz="1800">
                <a:solidFill>
                  <a:schemeClr val="dk1"/>
                </a:solidFill>
              </a:rPr>
              <a:t> the following task: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Move forward 5 meters for 2 second 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Rotate 180 degrees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Move forward 5 meters for 2 seconds </a:t>
            </a:r>
            <a:endParaRPr b="1" sz="18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-GB" sz="1800">
                <a:solidFill>
                  <a:schemeClr val="dk1"/>
                </a:solidFill>
              </a:rPr>
              <a:t>Repeat 10 times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17495" l="50952" r="4840" t="18323"/>
          <a:stretch/>
        </p:blipFill>
        <p:spPr>
          <a:xfrm>
            <a:off x="4548962" y="2200600"/>
            <a:ext cx="4310624" cy="104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b="24992" l="48245" r="0" t="33366"/>
          <a:stretch/>
        </p:blipFill>
        <p:spPr>
          <a:xfrm>
            <a:off x="4416950" y="182300"/>
            <a:ext cx="4574651" cy="6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 rotWithShape="1">
          <a:blip r:embed="rId5">
            <a:alphaModFix/>
          </a:blip>
          <a:srcRect b="18380" l="48245" r="21682" t="16646"/>
          <a:stretch/>
        </p:blipFill>
        <p:spPr>
          <a:xfrm>
            <a:off x="4416950" y="1017725"/>
            <a:ext cx="2658126" cy="9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 rotWithShape="1">
          <a:blip r:embed="rId6">
            <a:alphaModFix/>
          </a:blip>
          <a:srcRect b="55926" l="47150" r="26406" t="15832"/>
          <a:stretch/>
        </p:blipFill>
        <p:spPr>
          <a:xfrm>
            <a:off x="6331775" y="3426450"/>
            <a:ext cx="2417925" cy="11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298425" y="165925"/>
            <a:ext cx="34674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820"/>
              <a:t>Coding solution </a:t>
            </a:r>
            <a:endParaRPr b="1" sz="282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75" y="871950"/>
            <a:ext cx="7082151" cy="418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Something not right? Check these first!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Have you enabled code blocks?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Is the camera facing the 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Is the camera level with the </a:t>
            </a:r>
            <a:r>
              <a:rPr lang="en-GB">
                <a:solidFill>
                  <a:schemeClr val="dk1"/>
                </a:solidFill>
              </a:rPr>
              <a:t>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Have you named or group objects?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Used the correct event block, ‘When play clicked’?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Escape room  </a:t>
            </a:r>
            <a:endParaRPr/>
          </a:p>
        </p:txBody>
      </p:sp>
      <p:sp>
        <p:nvSpPr>
          <p:cNvPr id="190" name="Google Shape;190;p28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2</a:t>
            </a:r>
            <a:r>
              <a:rPr lang="en-GB"/>
              <a:t>: Coding concepts 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311700" y="43017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When and how will the </a:t>
            </a:r>
            <a:r>
              <a:rPr lang="en-GB"/>
              <a:t>shark move? </a:t>
            </a:r>
            <a:r>
              <a:rPr lang="en-GB"/>
              <a:t> 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25" y="983000"/>
            <a:ext cx="4182201" cy="331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Knowledge </a:t>
            </a:r>
            <a:r>
              <a:rPr lang="en-GB" sz="2940"/>
              <a:t>retrieval question</a:t>
            </a:r>
            <a:endParaRPr sz="29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Inputs and outputs (Keyboard buttons)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Use and storage of variables (e.g., scores, health, inventory items).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Comparisons and conditions (if, else, nested logic).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Event-driven programming (responding to clicks, collisions, triggers).be able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	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74175" y="238725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Inputs and triggers </a:t>
            </a:r>
            <a:endParaRPr/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231600" y="1838255"/>
            <a:ext cx="4340400" cy="21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300">
                <a:solidFill>
                  <a:schemeClr val="dk1"/>
                </a:solidFill>
              </a:rPr>
              <a:t>Using the Quiz Panel code block. Create a question where the player must INPUT the correct answer to TRIGGER (start) the door to open.</a:t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746" y="83675"/>
            <a:ext cx="3490256" cy="50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ập tin:Hình ảnh khi áp dụng công nghệ VR vào giải trí.jpg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607" y="0"/>
            <a:ext cx="2461392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0"/>
            <a:ext cx="2326954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002" y="3297450"/>
            <a:ext cx="3534989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" y="3281075"/>
            <a:ext cx="3345066" cy="187881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1950675" y="1712825"/>
            <a:ext cx="4903800" cy="15129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Think Pair Share- How is virtual reality useful in the workplace?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174175" y="114950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</a:t>
            </a:r>
            <a:r>
              <a:rPr lang="en-GB"/>
              <a:t>Variables</a:t>
            </a:r>
            <a:r>
              <a:rPr lang="en-GB"/>
              <a:t> and conditionals  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174175" y="1152525"/>
            <a:ext cx="5220600" cy="3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You need to create a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VARIABLE</a:t>
            </a:r>
            <a:r>
              <a:rPr lang="en-GB" sz="2400">
                <a:solidFill>
                  <a:schemeClr val="dk1"/>
                </a:solidFill>
              </a:rPr>
              <a:t> called ‘Key Count’.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Using the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IF THEN ELSE</a:t>
            </a:r>
            <a:r>
              <a:rPr lang="en-GB" sz="2400">
                <a:solidFill>
                  <a:schemeClr val="dk1"/>
                </a:solidFill>
              </a:rPr>
              <a:t> code block and make the door open when you collect the 3 keys.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Use an </a:t>
            </a:r>
            <a:r>
              <a:rPr lang="en-GB" sz="2400">
                <a:solidFill>
                  <a:schemeClr val="dk1"/>
                </a:solidFill>
                <a:highlight>
                  <a:schemeClr val="accent6"/>
                </a:highlight>
              </a:rPr>
              <a:t>OPERATOR</a:t>
            </a:r>
            <a:r>
              <a:rPr lang="en-GB" sz="2400">
                <a:solidFill>
                  <a:schemeClr val="dk1"/>
                </a:solidFill>
              </a:rPr>
              <a:t> to TRIGGER something to happen when key count = 3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261" y="0"/>
            <a:ext cx="214673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32"/>
          <p:cNvCxnSpPr/>
          <p:nvPr/>
        </p:nvCxnSpPr>
        <p:spPr>
          <a:xfrm flipH="1" rot="10800000">
            <a:off x="5161000" y="708925"/>
            <a:ext cx="1897800" cy="687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2"/>
          <p:cNvCxnSpPr/>
          <p:nvPr/>
        </p:nvCxnSpPr>
        <p:spPr>
          <a:xfrm>
            <a:off x="4913450" y="2744275"/>
            <a:ext cx="2241600" cy="1059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0500" y="114950"/>
            <a:ext cx="459105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type="title"/>
          </p:nvPr>
        </p:nvSpPr>
        <p:spPr>
          <a:xfrm>
            <a:off x="174175" y="114950"/>
            <a:ext cx="5358000" cy="9138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Coding concept:</a:t>
            </a:r>
            <a:r>
              <a:rPr lang="en-GB"/>
              <a:t> Collision triggers 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174175" y="1152525"/>
            <a:ext cx="52206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Code the camera to teleport to new </a:t>
            </a:r>
            <a:r>
              <a:rPr lang="en-GB" sz="2400">
                <a:solidFill>
                  <a:schemeClr val="dk1"/>
                </a:solidFill>
              </a:rPr>
              <a:t>position</a:t>
            </a:r>
            <a:r>
              <a:rPr lang="en-GB" sz="2400">
                <a:solidFill>
                  <a:schemeClr val="dk1"/>
                </a:solidFill>
              </a:rPr>
              <a:t> (XYZ) when it collides with the gift box.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You need to find out the coordinates of the new position and type them into the ‘Set position block’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29" name="Google Shape;229;p33"/>
          <p:cNvCxnSpPr/>
          <p:nvPr/>
        </p:nvCxnSpPr>
        <p:spPr>
          <a:xfrm flipH="1" rot="10800000">
            <a:off x="5161000" y="1042825"/>
            <a:ext cx="3303900" cy="3537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p33"/>
          <p:cNvCxnSpPr/>
          <p:nvPr/>
        </p:nvCxnSpPr>
        <p:spPr>
          <a:xfrm flipH="1" rot="10800000">
            <a:off x="4989100" y="1955675"/>
            <a:ext cx="1156800" cy="1356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Hard thinking</a:t>
            </a:r>
            <a:r>
              <a:rPr lang="en-GB" sz="2940"/>
              <a:t> question</a:t>
            </a:r>
            <a:endParaRPr sz="294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241" name="Google Shape;241;p35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 Building your escape room</a:t>
            </a:r>
            <a:r>
              <a:rPr lang="en-GB"/>
              <a:t> </a:t>
            </a:r>
            <a:endParaRPr/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Knowledge retrieval question</a:t>
            </a:r>
            <a:endParaRPr sz="294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Hard thinking question</a:t>
            </a:r>
            <a:endParaRPr sz="29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259" name="Google Shape;259;p38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4: Coding end of game + enemies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Knowledge retrieval question</a:t>
            </a:r>
            <a:endParaRPr sz="294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0" y="0"/>
            <a:ext cx="5315700" cy="8418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40"/>
              <a:t>Hard thinking question</a:t>
            </a:r>
            <a:endParaRPr sz="294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ctrTitle"/>
          </p:nvPr>
        </p:nvSpPr>
        <p:spPr>
          <a:xfrm>
            <a:off x="311700" y="448075"/>
            <a:ext cx="8520600" cy="101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VR Adventure Game </a:t>
            </a:r>
            <a:endParaRPr/>
          </a:p>
        </p:txBody>
      </p:sp>
      <p:sp>
        <p:nvSpPr>
          <p:cNvPr id="276" name="Google Shape;276;p41"/>
          <p:cNvSpPr txBox="1"/>
          <p:nvPr>
            <p:ph idx="1" type="subTitle"/>
          </p:nvPr>
        </p:nvSpPr>
        <p:spPr>
          <a:xfrm>
            <a:off x="311700" y="1779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Part 3: Evaluating and modifying  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5" y="3146775"/>
            <a:ext cx="3495502" cy="16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024" y="3595388"/>
            <a:ext cx="3495500" cy="767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able to add objects and </a:t>
            </a:r>
            <a:r>
              <a:rPr lang="en-GB" sz="2500">
                <a:solidFill>
                  <a:schemeClr val="dk1"/>
                </a:solidFill>
              </a:rPr>
              <a:t>environment</a:t>
            </a:r>
            <a:r>
              <a:rPr lang="en-GB" sz="2500">
                <a:solidFill>
                  <a:schemeClr val="dk1"/>
                </a:solidFill>
              </a:rPr>
              <a:t> to VR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able to add animations to objects to VR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able to add action code (information </a:t>
            </a:r>
            <a:r>
              <a:rPr lang="en-GB" sz="2500">
                <a:solidFill>
                  <a:schemeClr val="dk1"/>
                </a:solidFill>
              </a:rPr>
              <a:t>panel</a:t>
            </a:r>
            <a:r>
              <a:rPr lang="en-GB" sz="2500">
                <a:solidFill>
                  <a:schemeClr val="dk1"/>
                </a:solidFill>
              </a:rPr>
              <a:t>)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en-GB" sz="2500">
                <a:solidFill>
                  <a:schemeClr val="dk1"/>
                </a:solidFill>
              </a:rPr>
              <a:t>To be </a:t>
            </a:r>
            <a:r>
              <a:rPr lang="en-GB" sz="2500">
                <a:solidFill>
                  <a:schemeClr val="dk1"/>
                </a:solidFill>
              </a:rPr>
              <a:t>able</a:t>
            </a:r>
            <a:r>
              <a:rPr lang="en-GB" sz="2500">
                <a:solidFill>
                  <a:schemeClr val="dk1"/>
                </a:solidFill>
              </a:rPr>
              <a:t> to apply transform code to objects 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 objectives: </a:t>
            </a:r>
            <a:endParaRPr/>
          </a:p>
        </p:txBody>
      </p:sp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311700" y="1588600"/>
            <a:ext cx="85206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</a:t>
            </a:r>
            <a:r>
              <a:rPr lang="en-GB" sz="2300">
                <a:solidFill>
                  <a:schemeClr val="dk1"/>
                </a:solidFill>
              </a:rPr>
              <a:t>debug</a:t>
            </a:r>
            <a:r>
              <a:rPr lang="en-GB" sz="2300">
                <a:solidFill>
                  <a:schemeClr val="dk1"/>
                </a:solidFill>
              </a:rPr>
              <a:t> a program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to evaluate and modify a program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GB" sz="2300">
                <a:solidFill>
                  <a:schemeClr val="dk1"/>
                </a:solidFill>
              </a:rPr>
              <a:t>To be able to give feedback 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311700" y="445025"/>
            <a:ext cx="56442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Screen recording tour of your VR 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311700" y="1152475"/>
            <a:ext cx="5079900" cy="3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Screen record yourself </a:t>
            </a:r>
            <a:r>
              <a:rPr lang="en-GB" sz="2000">
                <a:solidFill>
                  <a:schemeClr val="dk1"/>
                </a:solidFill>
              </a:rPr>
              <a:t>playing</a:t>
            </a:r>
            <a:r>
              <a:rPr lang="en-GB" sz="2000">
                <a:solidFill>
                  <a:schemeClr val="dk1"/>
                </a:solidFill>
              </a:rPr>
              <a:t> your VR </a:t>
            </a:r>
            <a:r>
              <a:rPr lang="en-GB" sz="2000">
                <a:solidFill>
                  <a:schemeClr val="dk1"/>
                </a:solidFill>
              </a:rPr>
              <a:t>environment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Narrate to the viewers what is happening and how things are coded to work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Edit the video to be 1 min length only. </a:t>
            </a:r>
            <a:endParaRPr sz="20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You can use any video editing app you like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GB" sz="2000">
                <a:solidFill>
                  <a:schemeClr val="dk1"/>
                </a:solidFill>
              </a:rPr>
              <a:t>Upload video to seesaw task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b="0" l="43268" r="0" t="0"/>
          <a:stretch/>
        </p:blipFill>
        <p:spPr>
          <a:xfrm>
            <a:off x="6141500" y="63450"/>
            <a:ext cx="2846024" cy="25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 rotWithShape="1">
          <a:blip r:embed="rId4">
            <a:alphaModFix/>
          </a:blip>
          <a:srcRect b="9027" l="19775" r="21088" t="25885"/>
          <a:stretch/>
        </p:blipFill>
        <p:spPr>
          <a:xfrm>
            <a:off x="6287125" y="2680775"/>
            <a:ext cx="2375175" cy="229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POA (Plan of Action!)</a:t>
            </a:r>
            <a:endParaRPr/>
          </a:p>
        </p:txBody>
      </p:sp>
      <p:sp>
        <p:nvSpPr>
          <p:cNvPr id="298" name="Google Shape;298;p44"/>
          <p:cNvSpPr txBox="1"/>
          <p:nvPr>
            <p:ph idx="1" type="body"/>
          </p:nvPr>
        </p:nvSpPr>
        <p:spPr>
          <a:xfrm>
            <a:off x="311700" y="1152475"/>
            <a:ext cx="85206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Finish any coding on your escape room (15mins)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Share the link to Seesaw (5mins)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Play </a:t>
            </a:r>
            <a:r>
              <a:rPr lang="en-GB" sz="2700">
                <a:solidFill>
                  <a:schemeClr val="dk1"/>
                </a:solidFill>
              </a:rPr>
              <a:t>friends</a:t>
            </a:r>
            <a:r>
              <a:rPr lang="en-GB" sz="2700">
                <a:solidFill>
                  <a:schemeClr val="dk1"/>
                </a:solidFill>
              </a:rPr>
              <a:t> escape room and leave TAG Feedback (25mins)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lang="en-GB" sz="2700">
                <a:solidFill>
                  <a:schemeClr val="dk1"/>
                </a:solidFill>
              </a:rPr>
              <a:t>Take the Delightex quiz on Google Classroom (15mins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792775" y="1308425"/>
            <a:ext cx="3071400" cy="721200"/>
          </a:xfrm>
          <a:prstGeom prst="rect">
            <a:avLst/>
          </a:prstGeom>
          <a:solidFill>
            <a:srgbClr val="FFFF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320"/>
              <a:t>TAG Feedback</a:t>
            </a:r>
            <a:endParaRPr sz="3320"/>
          </a:p>
        </p:txBody>
      </p:sp>
      <p:pic>
        <p:nvPicPr>
          <p:cNvPr id="304" name="Google Shape;304;p45" title="TAG Feedback Display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383" y="0"/>
            <a:ext cx="36366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type="title"/>
          </p:nvPr>
        </p:nvSpPr>
        <p:spPr>
          <a:xfrm>
            <a:off x="311700" y="445025"/>
            <a:ext cx="55800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920"/>
              <a:t>Peer testing </a:t>
            </a:r>
            <a:endParaRPr sz="2920"/>
          </a:p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311700" y="1152475"/>
            <a:ext cx="56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Share your game link with a friend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Play your </a:t>
            </a:r>
            <a:r>
              <a:rPr b="1" lang="en-GB" sz="1700">
                <a:solidFill>
                  <a:schemeClr val="dk1"/>
                </a:solidFill>
              </a:rPr>
              <a:t>friends</a:t>
            </a:r>
            <a:r>
              <a:rPr b="1" lang="en-GB" sz="1700">
                <a:solidFill>
                  <a:schemeClr val="dk1"/>
                </a:solidFill>
              </a:rPr>
              <a:t> escape room and give them TAG feedback on Seesaw </a:t>
            </a:r>
            <a:endParaRPr b="1" sz="1500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GB" sz="1700">
                <a:solidFill>
                  <a:schemeClr val="dk1"/>
                </a:solidFill>
              </a:rPr>
              <a:t>Read the feedback about your escape room, debug and modify your VR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075" y="370450"/>
            <a:ext cx="1399725" cy="131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 rotWithShape="1">
          <a:blip r:embed="rId4">
            <a:alphaModFix/>
          </a:blip>
          <a:srcRect b="9249" l="26384" r="24482" t="19383"/>
          <a:stretch/>
        </p:blipFill>
        <p:spPr>
          <a:xfrm>
            <a:off x="6994041" y="1840654"/>
            <a:ext cx="1334750" cy="182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7025" y="3818175"/>
            <a:ext cx="1201775" cy="12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311700" y="445025"/>
            <a:ext cx="8520600" cy="1046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 your CoSpaces knowledge by taking the Quiz on your Google Classroom</a:t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25" y="1669400"/>
            <a:ext cx="2809000" cy="28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0975" y="1669400"/>
            <a:ext cx="2622473" cy="28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71475" y="304150"/>
            <a:ext cx="4645800" cy="8586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Play the example VR </a:t>
            </a:r>
            <a:r>
              <a:rPr lang="en-GB"/>
              <a:t>environment</a:t>
            </a:r>
            <a:r>
              <a:rPr lang="en-GB"/>
              <a:t>  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43521"/>
          <a:stretch/>
        </p:blipFill>
        <p:spPr>
          <a:xfrm>
            <a:off x="171475" y="2730525"/>
            <a:ext cx="4728725" cy="187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16"/>
          <p:cNvGrpSpPr/>
          <p:nvPr/>
        </p:nvGrpSpPr>
        <p:grpSpPr>
          <a:xfrm>
            <a:off x="4900195" y="304146"/>
            <a:ext cx="3796744" cy="1713871"/>
            <a:chOff x="3795900" y="686650"/>
            <a:chExt cx="4526400" cy="1493700"/>
          </a:xfrm>
        </p:grpSpPr>
        <p:sp>
          <p:nvSpPr>
            <p:cNvPr id="80" name="Google Shape;80;p16"/>
            <p:cNvSpPr/>
            <p:nvPr/>
          </p:nvSpPr>
          <p:spPr>
            <a:xfrm>
              <a:off x="3795900" y="686650"/>
              <a:ext cx="4526400" cy="1493700"/>
            </a:xfrm>
            <a:prstGeom prst="rect">
              <a:avLst/>
            </a:prstGeom>
            <a:solidFill>
              <a:srgbClr val="FFF2CC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3999000" y="804147"/>
              <a:ext cx="4120200" cy="132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 u="sng">
                  <a:solidFill>
                    <a:schemeClr val="dk1"/>
                  </a:solidFill>
                </a:rPr>
                <a:t>Success Criteria</a:t>
              </a:r>
              <a:endParaRPr b="1" sz="1800" u="sng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Explore </a:t>
              </a:r>
              <a:r>
                <a:rPr lang="en-GB" sz="1800">
                  <a:solidFill>
                    <a:schemeClr val="dk1"/>
                  </a:solidFill>
                </a:rPr>
                <a:t>environment (Arrow keys)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Find any instructions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>
                  <a:solidFill>
                    <a:schemeClr val="dk1"/>
                  </a:solidFill>
                </a:rPr>
                <a:t>Complete tasks</a:t>
              </a:r>
              <a:endParaRPr sz="1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</p:grp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175" y="2571750"/>
            <a:ext cx="4305769" cy="20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29525"/>
            <a:ext cx="42603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</a:t>
            </a:r>
            <a:r>
              <a:rPr b="1" lang="en-GB"/>
              <a:t>LOG IN</a:t>
            </a:r>
            <a:r>
              <a:rPr lang="en-GB"/>
              <a:t> to Delightex 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4330" y="0"/>
            <a:ext cx="338967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1329400" y="2571750"/>
            <a:ext cx="2415000" cy="657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/>
              <a:t>BISdevice1 </a:t>
            </a:r>
            <a:endParaRPr sz="3220"/>
          </a:p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1454275" y="4071925"/>
            <a:ext cx="2415000" cy="6570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/>
              <a:t>BIS123456 </a:t>
            </a:r>
            <a:endParaRPr sz="3220"/>
          </a:p>
        </p:txBody>
      </p:sp>
      <p:cxnSp>
        <p:nvCxnSpPr>
          <p:cNvPr id="91" name="Google Shape;91;p17"/>
          <p:cNvCxnSpPr>
            <a:stCxn id="87" idx="3"/>
          </p:cNvCxnSpPr>
          <p:nvPr/>
        </p:nvCxnSpPr>
        <p:spPr>
          <a:xfrm>
            <a:off x="4572000" y="515875"/>
            <a:ext cx="2858100" cy="316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>
            <a:stCxn id="89" idx="3"/>
          </p:cNvCxnSpPr>
          <p:nvPr/>
        </p:nvCxnSpPr>
        <p:spPr>
          <a:xfrm>
            <a:off x="3744400" y="2900250"/>
            <a:ext cx="2434200" cy="49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>
            <a:stCxn id="90" idx="3"/>
          </p:cNvCxnSpPr>
          <p:nvPr/>
        </p:nvCxnSpPr>
        <p:spPr>
          <a:xfrm flipH="1" rot="10800000">
            <a:off x="3869275" y="4078225"/>
            <a:ext cx="2254500" cy="3222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0" y="0"/>
            <a:ext cx="3735300" cy="6192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your own folder!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350" y="619200"/>
            <a:ext cx="4053150" cy="831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150" y="1450300"/>
            <a:ext cx="3839825" cy="1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8250" y="2571738"/>
            <a:ext cx="3175750" cy="25712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8"/>
          <p:cNvCxnSpPr>
            <a:stCxn id="103" idx="0"/>
          </p:cNvCxnSpPr>
          <p:nvPr/>
        </p:nvCxnSpPr>
        <p:spPr>
          <a:xfrm flipH="1" rot="10800000">
            <a:off x="2047550" y="2194350"/>
            <a:ext cx="2975700" cy="8133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4349575" y="2388450"/>
            <a:ext cx="1375200" cy="619200"/>
          </a:xfrm>
          <a:prstGeom prst="donut">
            <a:avLst>
              <a:gd fmla="val 1525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/>
          <p:cNvCxnSpPr>
            <a:stCxn id="103" idx="3"/>
          </p:cNvCxnSpPr>
          <p:nvPr/>
        </p:nvCxnSpPr>
        <p:spPr>
          <a:xfrm>
            <a:off x="3915200" y="3511800"/>
            <a:ext cx="2259600" cy="829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 txBox="1"/>
          <p:nvPr>
            <p:ph type="title"/>
          </p:nvPr>
        </p:nvSpPr>
        <p:spPr>
          <a:xfrm>
            <a:off x="179900" y="3007650"/>
            <a:ext cx="3735300" cy="10083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 the folder with your class only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54800" y="344475"/>
            <a:ext cx="7135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your own </a:t>
            </a:r>
            <a:r>
              <a:rPr lang="en-GB"/>
              <a:t>underwater VR environment 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248850" y="1298975"/>
            <a:ext cx="3778500" cy="3257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Checklist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Underwater </a:t>
            </a:r>
            <a:r>
              <a:rPr lang="en-GB" sz="2100">
                <a:solidFill>
                  <a:schemeClr val="dk1"/>
                </a:solidFill>
              </a:rPr>
              <a:t>environment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1 sea creature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Two scenery objects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Sea creature animated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GB" sz="2100">
                <a:solidFill>
                  <a:schemeClr val="dk1"/>
                </a:solidFill>
              </a:rPr>
              <a:t>Sea creature has transformation code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5" y="1298975"/>
            <a:ext cx="4958426" cy="3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 CoSpace 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419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Inside your folder create your own project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GB" sz="2100">
                <a:solidFill>
                  <a:schemeClr val="dk1"/>
                </a:solidFill>
              </a:rPr>
              <a:t>Blank co-space</a:t>
            </a:r>
            <a:r>
              <a:rPr lang="en-GB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899" y="2119075"/>
            <a:ext cx="4893176" cy="268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2878050" y="2840550"/>
            <a:ext cx="2942100" cy="5292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250" y="221150"/>
            <a:ext cx="3819525" cy="150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 flipH="1" rot="10800000">
            <a:off x="4377100" y="854175"/>
            <a:ext cx="1169100" cy="61110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445025"/>
            <a:ext cx="4951500" cy="5727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Adding </a:t>
            </a:r>
            <a:r>
              <a:rPr lang="en-GB"/>
              <a:t>environment</a:t>
            </a:r>
            <a:r>
              <a:rPr lang="en-GB"/>
              <a:t> &amp; objects 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849000" y="1299875"/>
            <a:ext cx="3974700" cy="77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Select underwater environment from library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343" y="3147124"/>
            <a:ext cx="3400822" cy="19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925" y="2699078"/>
            <a:ext cx="6470073" cy="244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950" y="0"/>
            <a:ext cx="3105352" cy="2379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90975" y="2699075"/>
            <a:ext cx="2385000" cy="157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chemeClr val="dk1"/>
                </a:solidFill>
              </a:rPr>
              <a:t>Choose </a:t>
            </a:r>
            <a:r>
              <a:rPr lang="en-GB" sz="2700">
                <a:solidFill>
                  <a:schemeClr val="dk1"/>
                </a:solidFill>
              </a:rPr>
              <a:t>sea creature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